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3" r:id="rId5"/>
    <p:sldId id="262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26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060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5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microsoft.com/office/2007/relationships/hdphoto" Target="../media/hdphoto2.wdp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audio" Target="../media/audio2.wav"/><Relationship Id="rId16" Type="http://schemas.openxmlformats.org/officeDocument/2006/relationships/image" Target="../media/image12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878523" y="467544"/>
            <a:ext cx="5142766" cy="4896544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Уважаемые родители! Новый год полон волшебства!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Ещё недавно у ребят не получался коварный звук </a:t>
            </a:r>
            <a:r>
              <a:rPr lang="en-US" sz="1400" b="1" i="1" dirty="0" smtClean="0">
                <a:solidFill>
                  <a:srgbClr val="0037E6"/>
                </a:solidFill>
              </a:rPr>
              <a:t>[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en-US" sz="1400" b="1" i="1" dirty="0" smtClean="0">
                <a:solidFill>
                  <a:srgbClr val="0037E6"/>
                </a:solidFill>
              </a:rPr>
              <a:t>]</a:t>
            </a:r>
            <a:r>
              <a:rPr lang="ru-RU" sz="1400" i="1" dirty="0" smtClean="0">
                <a:solidFill>
                  <a:srgbClr val="0037E6"/>
                </a:solidFill>
              </a:rPr>
              <a:t>,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но благодаря их упорству и старанию произошло чудо – проблемный звук покорён.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Теперь важно привыкнуть употреблять его в речи, для этого нужно упражняться. Чтобы тренировки были в радость, придумана эта игра </a:t>
            </a:r>
            <a:r>
              <a:rPr lang="ru-RU" sz="1400" b="1" i="1" dirty="0" smtClean="0">
                <a:solidFill>
                  <a:srgbClr val="0037E6"/>
                </a:solidFill>
              </a:rPr>
              <a:t>«Найди Снегурочку».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Правила: в ходе поиска Снегурочки, ребёнок проговаривает: «</a:t>
            </a:r>
            <a:r>
              <a:rPr lang="ru-RU" sz="1400" i="1" dirty="0" err="1" smtClean="0">
                <a:solidFill>
                  <a:srgbClr val="0037E6"/>
                </a:solidFill>
              </a:rPr>
              <a:t>Снегу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очка</a:t>
            </a:r>
            <a:r>
              <a:rPr lang="ru-RU" sz="1400" i="1" dirty="0" smtClean="0">
                <a:solidFill>
                  <a:srgbClr val="0037E6"/>
                </a:solidFill>
              </a:rPr>
              <a:t>  </a:t>
            </a:r>
            <a:r>
              <a:rPr lang="ru-RU" sz="1400" i="1" dirty="0" err="1" smtClean="0">
                <a:solidFill>
                  <a:srgbClr val="0037E6"/>
                </a:solidFill>
              </a:rPr>
              <a:t>сп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яталась</a:t>
            </a:r>
            <a:r>
              <a:rPr lang="ru-RU" sz="1400" i="1" dirty="0" smtClean="0">
                <a:solidFill>
                  <a:srgbClr val="0037E6"/>
                </a:solidFill>
              </a:rPr>
              <a:t> за 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ru-RU" sz="1400" i="1" dirty="0" smtClean="0">
                <a:solidFill>
                  <a:srgbClr val="0037E6"/>
                </a:solidFill>
              </a:rPr>
              <a:t>озовым шаром». Или – </a:t>
            </a:r>
            <a:r>
              <a:rPr lang="ru-RU" sz="1400" i="1" dirty="0">
                <a:solidFill>
                  <a:srgbClr val="0037E6"/>
                </a:solidFill>
              </a:rPr>
              <a:t>«</a:t>
            </a:r>
            <a:r>
              <a:rPr lang="ru-RU" sz="1400" i="1" dirty="0" err="1">
                <a:solidFill>
                  <a:srgbClr val="0037E6"/>
                </a:solidFill>
              </a:rPr>
              <a:t>Снегу</a:t>
            </a:r>
            <a:r>
              <a:rPr lang="ru-RU" sz="1400" b="1" i="1" dirty="0" err="1">
                <a:solidFill>
                  <a:srgbClr val="0037E6"/>
                </a:solidFill>
              </a:rPr>
              <a:t>Р</a:t>
            </a:r>
            <a:r>
              <a:rPr lang="ru-RU" sz="1400" i="1" dirty="0" err="1">
                <a:solidFill>
                  <a:srgbClr val="0037E6"/>
                </a:solidFill>
              </a:rPr>
              <a:t>очка</a:t>
            </a:r>
            <a:r>
              <a:rPr lang="ru-RU" sz="1400" i="1" dirty="0">
                <a:solidFill>
                  <a:srgbClr val="0037E6"/>
                </a:solidFill>
              </a:rPr>
              <a:t> </a:t>
            </a:r>
            <a:r>
              <a:rPr lang="ru-RU" sz="1400" i="1" dirty="0" err="1" smtClean="0">
                <a:solidFill>
                  <a:srgbClr val="0037E6"/>
                </a:solidFill>
              </a:rPr>
              <a:t>сп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яталась</a:t>
            </a:r>
            <a:r>
              <a:rPr lang="ru-RU" sz="1400" i="1" dirty="0" smtClean="0">
                <a:solidFill>
                  <a:srgbClr val="0037E6"/>
                </a:solidFill>
              </a:rPr>
              <a:t> </a:t>
            </a:r>
            <a:r>
              <a:rPr lang="ru-RU" sz="1400" i="1" dirty="0">
                <a:solidFill>
                  <a:srgbClr val="0037E6"/>
                </a:solidFill>
              </a:rPr>
              <a:t>за </a:t>
            </a:r>
            <a:r>
              <a:rPr lang="ru-RU" sz="1400" i="1" dirty="0" err="1" smtClean="0">
                <a:solidFill>
                  <a:srgbClr val="0037E6"/>
                </a:solidFill>
              </a:rPr>
              <a:t>к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асным</a:t>
            </a:r>
            <a:r>
              <a:rPr lang="ru-RU" sz="1400" i="1" dirty="0" smtClean="0">
                <a:solidFill>
                  <a:srgbClr val="0037E6"/>
                </a:solidFill>
              </a:rPr>
              <a:t> </a:t>
            </a:r>
            <a:r>
              <a:rPr lang="ru-RU" sz="1400" i="1" dirty="0" err="1" smtClean="0">
                <a:solidFill>
                  <a:srgbClr val="0037E6"/>
                </a:solidFill>
              </a:rPr>
              <a:t>ша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ом</a:t>
            </a:r>
            <a:r>
              <a:rPr lang="ru-RU" sz="1400" i="1" dirty="0" smtClean="0">
                <a:solidFill>
                  <a:srgbClr val="0037E6"/>
                </a:solidFill>
              </a:rPr>
              <a:t> с 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ru-RU" sz="1400" i="1" dirty="0" smtClean="0">
                <a:solidFill>
                  <a:srgbClr val="0037E6"/>
                </a:solidFill>
              </a:rPr>
              <a:t>ыбкой».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И так далее, при этом не забывает проверять (открывать)названный шар.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Удачи тебе, юный друг, в поисках Снегурочки!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А Вам, уважаемые родители, терпения и настойчивости.</a:t>
            </a:r>
            <a:endParaRPr lang="ru-RU" sz="1400" i="1" dirty="0">
              <a:solidFill>
                <a:srgbClr val="0037E6"/>
              </a:solidFill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3789040" y="6444208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209" y="5508104"/>
            <a:ext cx="2404329" cy="30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0" y="3251571"/>
            <a:ext cx="1355873" cy="13536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7" y="6771172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4" y="6961188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54784" y="1336696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3" y="6376440"/>
            <a:ext cx="1322063" cy="1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6" y="3676627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4" y="6961188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54784" y="1336696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76" y="6449582"/>
            <a:ext cx="1322063" cy="14975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92" y="3356623"/>
            <a:ext cx="1447713" cy="1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940" y="4932040"/>
            <a:ext cx="2517871" cy="3193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2696" y="1043608"/>
            <a:ext cx="540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старание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 </a:t>
            </a:r>
          </a:p>
          <a:p>
            <a:pPr algn="ctr"/>
            <a:endParaRPr lang="ru-RU" sz="5400" b="1" dirty="0" smtClean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 игры.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3" y="3211968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46" y="4669568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892734" y="6847237"/>
            <a:ext cx="1355873" cy="1353613"/>
            <a:chOff x="2892734" y="6847237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34" y="6847237"/>
              <a:ext cx="1355873" cy="135361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73731" y="3427841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88707" y="5652120"/>
              <a:ext cx="654217" cy="460933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077072" y="4388779"/>
            <a:ext cx="1409707" cy="1407357"/>
            <a:chOff x="4149080" y="4388779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0" y="4388779"/>
              <a:ext cx="1409707" cy="140735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 rot="519505">
              <a:off x="4594352" y="4865718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46498" y="1475656"/>
              <a:ext cx="601621" cy="63825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369248" y="5170160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9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98" y="3260954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20" y="3241637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18459" y="6834158"/>
            <a:ext cx="1409707" cy="1407357"/>
            <a:chOff x="3018459" y="6834158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459" y="6834158"/>
              <a:ext cx="1409707" cy="140735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305120" y="2872881"/>
            <a:ext cx="1505744" cy="1505744"/>
            <a:chOff x="3298565" y="2903894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565" y="2903894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476827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9095" y="5577948"/>
              <a:ext cx="654217" cy="460933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353669" y="5170160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39404" y="1547664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4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98" y="3347864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36" y="7245170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72838" y="6948264"/>
            <a:ext cx="1409707" cy="1407357"/>
            <a:chOff x="2972838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38" y="6948264"/>
              <a:ext cx="1409707" cy="140735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48562" y="3356623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0818" y="5557367"/>
              <a:ext cx="654217" cy="460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187986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46941" y="1547664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7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0" y="3251571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93" y="1619672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5" y="6948264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93715" y="1259632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1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2023-12-05T18:45:54Z</dcterms:created>
  <dcterms:modified xsi:type="dcterms:W3CDTF">2023-12-08T18:22:40Z</dcterms:modified>
</cp:coreProperties>
</file>